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299" r:id="rId4"/>
    <p:sldId id="300" r:id="rId5"/>
    <p:sldId id="304" r:id="rId6"/>
    <p:sldId id="308" r:id="rId7"/>
    <p:sldId id="309" r:id="rId8"/>
    <p:sldId id="307" r:id="rId9"/>
    <p:sldId id="296" r:id="rId10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22C"/>
    <a:srgbClr val="669900"/>
    <a:srgbClr val="0087DA"/>
    <a:srgbClr val="006FB4"/>
    <a:srgbClr val="FFF8E5"/>
    <a:srgbClr val="D0D8E8"/>
    <a:srgbClr val="99FF33"/>
    <a:srgbClr val="D9D9D9"/>
    <a:srgbClr val="EEEEE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6" autoAdjust="0"/>
    <p:restoredTop sz="93122" autoAdjust="0"/>
  </p:normalViewPr>
  <p:slideViewPr>
    <p:cSldViewPr>
      <p:cViewPr>
        <p:scale>
          <a:sx n="100" d="100"/>
          <a:sy n="100" d="100"/>
        </p:scale>
        <p:origin x="-2172" y="-7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tx>
        <c:rich>
          <a:bodyPr/>
          <a:lstStyle/>
          <a:p>
            <a:pPr>
              <a:defRPr>
                <a:solidFill>
                  <a:srgbClr val="006FB4"/>
                </a:solidFill>
              </a:defRPr>
            </a:pPr>
            <a:r>
              <a:rPr lang="ru-RU" sz="1800" dirty="0">
                <a:solidFill>
                  <a:srgbClr val="006FB4"/>
                </a:solidFill>
              </a:rPr>
              <a:t>Количество запросов</a:t>
            </a:r>
          </a:p>
        </c:rich>
      </c:tx>
      <c:layout>
        <c:manualLayout>
          <c:xMode val="edge"/>
          <c:yMode val="edge"/>
          <c:x val="0.32031774934383261"/>
          <c:y val="2.1460246672705779E-2"/>
        </c:manualLayout>
      </c:layout>
      <c:overlay val="0"/>
    </c:title>
    <c:autoTitleDeleted val="0"/>
    <c:view3D>
      <c:rotX val="10"/>
      <c:rotY val="0"/>
      <c:rAngAx val="0"/>
      <c:perspective val="30"/>
    </c:view3D>
    <c:floor>
      <c:thickness val="0"/>
      <c:spPr>
        <a:solidFill>
          <a:schemeClr val="accent5">
            <a:lumMod val="20000"/>
            <a:lumOff val="80000"/>
            <a:alpha val="16000"/>
          </a:schemeClr>
        </a:solidFill>
      </c:spPr>
    </c:floor>
    <c:sideWall>
      <c:thickness val="0"/>
      <c:spPr>
        <a:solidFill>
          <a:srgbClr val="D6ECFF">
            <a:alpha val="35000"/>
          </a:srgbClr>
        </a:solidFill>
      </c:spPr>
    </c:sideWall>
    <c:backWall>
      <c:thickness val="0"/>
      <c:spPr>
        <a:solidFill>
          <a:srgbClr val="D6ECFF">
            <a:alpha val="69000"/>
          </a:srgbClr>
        </a:solidFill>
      </c:spPr>
    </c:backWall>
    <c:plotArea>
      <c:layout>
        <c:manualLayout>
          <c:layoutTarget val="inner"/>
          <c:xMode val="edge"/>
          <c:yMode val="edge"/>
          <c:x val="2.1093004143559885E-2"/>
          <c:y val="0.10059992500937383"/>
          <c:w val="0.95781399171288029"/>
          <c:h val="0.7024661696049048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запросов</c:v>
                </c:pt>
              </c:strCache>
            </c:strRef>
          </c:tx>
          <c:spPr>
            <a:gradFill flip="none" rotWithShape="1">
              <a:gsLst>
                <a:gs pos="50000">
                  <a:srgbClr val="0087DA"/>
                </a:gs>
                <a:gs pos="85000">
                  <a:srgbClr val="00ADDC">
                    <a:lumMod val="20000"/>
                    <a:lumOff val="80000"/>
                  </a:srgbClr>
                </a:gs>
                <a:gs pos="50000">
                  <a:srgbClr val="7FD13B">
                    <a:tint val="44500"/>
                    <a:satMod val="160000"/>
                  </a:srgbClr>
                </a:gs>
                <a:gs pos="50000">
                  <a:srgbClr val="7FD13B">
                    <a:tint val="44500"/>
                    <a:satMod val="160000"/>
                  </a:srgbClr>
                </a:gs>
                <a:gs pos="100000">
                  <a:srgbClr val="7FD13B">
                    <a:tint val="23500"/>
                    <a:satMod val="160000"/>
                  </a:srgbClr>
                </a:gs>
              </a:gsLst>
              <a:lin ang="0" scaled="0"/>
              <a:tileRect/>
            </a:gradFill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gradFill flip="none" rotWithShape="1">
                <a:gsLst>
                  <a:gs pos="50000">
                    <a:srgbClr val="0087DA"/>
                  </a:gs>
                  <a:gs pos="85000">
                    <a:srgbClr val="00ADDC">
                      <a:lumMod val="20000"/>
                      <a:lumOff val="80000"/>
                    </a:srgbClr>
                  </a:gs>
                  <a:gs pos="50000">
                    <a:srgbClr val="7FD13B">
                      <a:tint val="44500"/>
                      <a:satMod val="160000"/>
                    </a:srgbClr>
                  </a:gs>
                  <a:gs pos="50000">
                    <a:srgbClr val="7FD13B">
                      <a:tint val="44500"/>
                      <a:satMod val="160000"/>
                    </a:srgbClr>
                  </a:gs>
                  <a:gs pos="100000">
                    <a:srgbClr val="7FD13B">
                      <a:tint val="23500"/>
                      <a:satMod val="160000"/>
                    </a:srgbClr>
                  </a:gs>
                </a:gsLst>
                <a:lin ang="0" scaled="0"/>
                <a:tileRect/>
              </a:gradFill>
              <a:ln w="3175"/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8.6029863285021879E-2"/>
                  <c:y val="-8.31027802940562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274596790692615E-2"/>
                  <c:y val="-0.119745522960072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48221853711191E-2"/>
                  <c:y val="-7.5802104382969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scene3d>
                <a:camera prst="orthographicFront"/>
                <a:lightRig rig="threePt" dir="t"/>
              </a:scene3d>
              <a:sp3d prstMaterial="plastic"/>
            </c:spPr>
            <c:txPr>
              <a:bodyPr/>
              <a:lstStyle/>
              <a:p>
                <a:pPr>
                  <a:defRPr b="1">
                    <a:solidFill>
                      <a:srgbClr val="006FB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0.19000000000000003</c:v>
                </c:pt>
                <c:pt idx="1">
                  <c:v>0.28000000000000008</c:v>
                </c:pt>
                <c:pt idx="2">
                  <c:v>0.65000000000000013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gapDepth val="23"/>
        <c:shape val="cylinder"/>
        <c:axId val="45536768"/>
        <c:axId val="45538304"/>
        <c:axId val="4373120"/>
      </c:bar3DChart>
      <c:catAx>
        <c:axId val="455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b="1">
                <a:solidFill>
                  <a:srgbClr val="006FB4"/>
                </a:solidFill>
              </a:defRPr>
            </a:pPr>
            <a:endParaRPr lang="ru-RU"/>
          </a:p>
        </c:txPr>
        <c:crossAx val="45538304"/>
        <c:crosses val="autoZero"/>
        <c:auto val="1"/>
        <c:lblAlgn val="ctr"/>
        <c:lblOffset val="100"/>
        <c:noMultiLvlLbl val="0"/>
      </c:catAx>
      <c:valAx>
        <c:axId val="45538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5536768"/>
        <c:crosses val="autoZero"/>
        <c:crossBetween val="between"/>
      </c:valAx>
      <c:serAx>
        <c:axId val="4373120"/>
        <c:scaling>
          <c:orientation val="minMax"/>
        </c:scaling>
        <c:delete val="1"/>
        <c:axPos val="b"/>
        <c:majorTickMark val="out"/>
        <c:minorTickMark val="none"/>
        <c:tickLblPos val="none"/>
        <c:crossAx val="45538304"/>
        <c:crosses val="autoZero"/>
      </c:serAx>
      <c:spPr>
        <a:noFill/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  <a:sp3d>
      <a:bevelT prst="slope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67A09-D0F5-4BE2-BFD5-49E360D0543D}" type="datetimeFigureOut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8B94-4685-4311-9328-A5DA996736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852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35BD0-FE4D-4CE7-92DC-CBC3B4548701}" type="datetimeFigureOut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4F0C9-9E45-4052-8644-B1D1B518A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81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F983-97DC-45ED-BCC0-47F4D1AD68F3}" type="datetimeFigureOut">
              <a:rPr lang="uk-UA" smtClean="0"/>
              <a:pPr/>
              <a:t>24.03.2016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466A-A062-4EA8-869F-F58765B310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osreestr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7.jpg@01D0A2AB.5C600B9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150" y="1771650"/>
            <a:ext cx="8001000" cy="1754326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38000"/>
              </a:schemeClr>
            </a:glow>
            <a:outerShdw blurRad="50800" dist="38100" algn="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Росреестр начал принимать документы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 в электронном виде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0000" y="942965"/>
            <a:ext cx="2772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6FB4"/>
                </a:solidFill>
              </a:rPr>
              <a:t>Управление Росреестра</a:t>
            </a:r>
          </a:p>
          <a:p>
            <a:r>
              <a:rPr lang="ru-RU" dirty="0" smtClean="0">
                <a:solidFill>
                  <a:srgbClr val="006FB4"/>
                </a:solidFill>
              </a:rPr>
              <a:t>по Калужской области</a:t>
            </a:r>
            <a:endParaRPr lang="ru-RU" dirty="0">
              <a:solidFill>
                <a:srgbClr val="006F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9017000" cy="35115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Федеральная служба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государственнои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̆ регистрации, кадастра и картографии (Росреестр) начала принимать в электронном виде документы для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государственнои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̆ регистрации прав на недвижимость во всех регионах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Российскои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̆ Федерации.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endParaRPr lang="ru-RU" altLang="ru-RU" b="1" dirty="0">
              <a:solidFill>
                <a:srgbClr val="006FB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9017000" cy="40449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 1 июня подать документы в электронной форме можно во всех регионах РФ, в том числе и в Калужской области. На фоне падения числа сделок на рынке недвижимости, а также открытия многочисленных служб единого окна (МФЦ «Мои документы») очереди для новых владельцев жилья могут окончательно уйти в прошлое.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endParaRPr lang="ru-RU" altLang="ru-RU" b="1" dirty="0">
              <a:solidFill>
                <a:srgbClr val="006FB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50" y="438150"/>
            <a:ext cx="8845550" cy="41783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sz="3000" i="1" dirty="0" smtClean="0">
                <a:solidFill>
                  <a:schemeClr val="bg2">
                    <a:lumMod val="25000"/>
                  </a:schemeClr>
                </a:solidFill>
              </a:rPr>
              <a:t>Чтобы подать документы на государственную регистрацию прав в электронном виде, с главной страницы портала Росреестра </a:t>
            </a:r>
            <a:r>
              <a:rPr lang="ru-RU" sz="3000" i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https://rosreestr.ru/</a:t>
            </a:r>
            <a:r>
              <a:rPr lang="ru-RU" sz="3000" i="1" dirty="0" smtClean="0">
                <a:solidFill>
                  <a:schemeClr val="bg2">
                    <a:lumMod val="25000"/>
                  </a:schemeClr>
                </a:solidFill>
              </a:rPr>
              <a:t>    перейдите в раздел «Физическим лицам», «Юридическим лицам» или «Специалистам». Затем выберите «Зарегистрировать права на недвижимость». Выберите сервис «Подать заявление на государственную регистрацию прав».</a:t>
            </a:r>
            <a:endParaRPr lang="ru-RU" sz="3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/>
              <a:t>      </a:t>
            </a:r>
            <a:endParaRPr lang="ru-RU" altLang="ru-RU" b="1" dirty="0">
              <a:solidFill>
                <a:srgbClr val="006FB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kalugahouse.ru/files/projects/1/reestr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" y="571500"/>
            <a:ext cx="76009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joxi.ru/1A5R8aQsxwMwrE.jpg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749300"/>
            <a:ext cx="8267700" cy="337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/>
          <p:cNvGraphicFramePr/>
          <p:nvPr/>
        </p:nvGraphicFramePr>
        <p:xfrm>
          <a:off x="1193800" y="704850"/>
          <a:ext cx="6623049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" name="Рисунок 28" descr="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0800" y="3860800"/>
            <a:ext cx="1058827" cy="1080000"/>
          </a:xfrm>
          <a:prstGeom prst="rect">
            <a:avLst/>
          </a:prstGeom>
          <a:effectLst>
            <a:outerShdw blurRad="127000" dist="38100" dir="2700000" algn="tl" rotWithShape="0">
              <a:schemeClr val="tx2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101600" contourW="12700" prstMaterial="softEdge">
            <a:bevelT w="196850" prst="coolSlant"/>
            <a:extrusionClr>
              <a:schemeClr val="tx2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</p:pic>
      <p:pic>
        <p:nvPicPr>
          <p:cNvPr id="20" name="Рисунок 19" descr="APJ3U16CAA4WFRACA5KVIIWCA38XIJTCAOVPB21CARW00G9CAFL4ISTCAR0U6UOCACRYFCNCAI1X22MCAF2N4R9CAH5JKFGCAU5NLM3CAY9W5VICA4EKG8CCAY7I5XZCA16K3P1CAWF4CNMCARGPBE0CA8PZ04Y.jpg"/>
          <p:cNvPicPr>
            <a:picLocks noChangeAspect="1"/>
          </p:cNvPicPr>
          <p:nvPr/>
        </p:nvPicPr>
        <p:blipFill>
          <a:blip r:embed="rId4" cstate="print"/>
          <a:srcRect l="11132" r="10940"/>
          <a:stretch>
            <a:fillRect/>
          </a:stretch>
        </p:blipFill>
        <p:spPr>
          <a:xfrm>
            <a:off x="5772150" y="3860800"/>
            <a:ext cx="1120001" cy="1080000"/>
          </a:xfrm>
          <a:prstGeom prst="rect">
            <a:avLst/>
          </a:prstGeom>
          <a:effectLst>
            <a:outerShdw blurRad="127000" dist="38100" dir="2700000" algn="tl" rotWithShape="0">
              <a:schemeClr val="tx2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101600" contourW="12700" prstMaterial="softEdge">
            <a:bevelT w="196850" prst="coolSlant"/>
            <a:extrusionClr>
              <a:schemeClr val="tx2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</p:pic>
      <p:pic>
        <p:nvPicPr>
          <p:cNvPr id="24" name="Рисунок 23" descr="pfr.jpg"/>
          <p:cNvPicPr>
            <a:picLocks noChangeAspect="1"/>
          </p:cNvPicPr>
          <p:nvPr/>
        </p:nvPicPr>
        <p:blipFill>
          <a:blip r:embed="rId5" cstate="print"/>
          <a:srcRect l="12608" r="11741"/>
          <a:stretch>
            <a:fillRect/>
          </a:stretch>
        </p:blipFill>
        <p:spPr>
          <a:xfrm>
            <a:off x="7550150" y="3860800"/>
            <a:ext cx="1087552" cy="1080000"/>
          </a:xfrm>
          <a:prstGeom prst="rect">
            <a:avLst/>
          </a:prstGeom>
          <a:effectLst>
            <a:outerShdw blurRad="127000" dist="38100" dir="2700000" algn="tl" rotWithShape="0">
              <a:schemeClr val="tx2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101600" contourW="12700" prstMaterial="softEdge">
            <a:bevelT w="196850" prst="coolSlant"/>
            <a:extrusionClr>
              <a:schemeClr val="tx2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</p:pic>
      <p:pic>
        <p:nvPicPr>
          <p:cNvPr id="30" name="Рисунок 29" descr="kaluga_coa_bi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71700" y="3905250"/>
            <a:ext cx="824728" cy="1080000"/>
          </a:xfrm>
          <a:prstGeom prst="rect">
            <a:avLst/>
          </a:prstGeom>
          <a:effectLst>
            <a:outerShdw blurRad="127000" dist="38100" dir="2700000" algn="tl" rotWithShape="0">
              <a:schemeClr val="tx2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101600" contourW="12700" prstMaterial="softEdge">
            <a:bevelT w="196850" prst="coolSlant"/>
            <a:extrusionClr>
              <a:schemeClr val="tx2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</p:pic>
      <p:pic>
        <p:nvPicPr>
          <p:cNvPr id="33" name="Рисунок 32" descr="1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9300" y="3905250"/>
            <a:ext cx="844550" cy="1080000"/>
          </a:xfrm>
          <a:prstGeom prst="rect">
            <a:avLst/>
          </a:prstGeom>
          <a:effectLst>
            <a:outerShdw blurRad="127000" dist="38100" dir="2700000" algn="tl" rotWithShape="0">
              <a:schemeClr val="tx2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101600" contourW="12700" prstMaterial="softEdge">
            <a:bevelT w="196850" prst="coolSlant"/>
            <a:extrusionClr>
              <a:schemeClr val="tx2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</p:pic>
      <p:sp>
        <p:nvSpPr>
          <p:cNvPr id="39" name="Прямоугольник 11"/>
          <p:cNvSpPr>
            <a:spLocks noChangeArrowheads="1"/>
          </p:cNvSpPr>
          <p:nvPr/>
        </p:nvSpPr>
        <p:spPr bwMode="auto">
          <a:xfrm>
            <a:off x="2438400" y="393700"/>
            <a:ext cx="3689350" cy="707886"/>
          </a:xfrm>
          <a:prstGeom prst="rect">
            <a:avLst/>
          </a:prstGeom>
          <a:solidFill>
            <a:srgbClr val="D0D8E8">
              <a:alpha val="70000"/>
            </a:srgbClr>
          </a:solidFill>
          <a:ln w="25400">
            <a:solidFill>
              <a:srgbClr val="0073B6"/>
            </a:solidFill>
            <a:miter lim="800000"/>
            <a:headEnd/>
            <a:tailEnd/>
          </a:ln>
          <a:effectLst>
            <a:outerShdw blurRad="139700" dist="12700" dir="2700000" sy="-23000" kx="-800400" algn="bl" rotWithShape="0">
              <a:schemeClr val="accent1">
                <a:alpha val="20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w="152400" h="63500" prst="softRound"/>
            <a:extrusionClr>
              <a:schemeClr val="tx2">
                <a:lumMod val="40000"/>
                <a:lumOff val="60000"/>
              </a:schemeClr>
            </a:extrusionClr>
            <a:contourClr>
              <a:schemeClr val="tx2">
                <a:lumMod val="20000"/>
                <a:lumOff val="80000"/>
              </a:schemeClr>
            </a:contourClr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kern="0" spc="380" dirty="0" smtClean="0">
                <a:solidFill>
                  <a:srgbClr val="006FB4"/>
                </a:solidFill>
                <a:cs typeface="Arial" pitchFamily="34" charset="0"/>
              </a:rPr>
              <a:t>Услуги в электронном виде</a:t>
            </a:r>
            <a:endParaRPr lang="ru-RU" sz="2000" b="1" kern="0" spc="380" dirty="0">
              <a:solidFill>
                <a:srgbClr val="006FB4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9017000" cy="41783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               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В электронном виде оказываются услуги по государственной регистрации прав на недвижимое имущество и сделок с ним, постановке на </a:t>
            </a:r>
            <a:r>
              <a:rPr lang="ru-RU" sz="2600" dirty="0" err="1" smtClean="0">
                <a:solidFill>
                  <a:schemeClr val="bg2">
                    <a:lumMod val="25000"/>
                  </a:schemeClr>
                </a:solidFill>
              </a:rPr>
              <a:t>государственныи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̆ </a:t>
            </a:r>
            <a:r>
              <a:rPr lang="ru-RU" sz="2600" dirty="0" err="1" smtClean="0">
                <a:solidFill>
                  <a:schemeClr val="bg2">
                    <a:lumMod val="25000"/>
                  </a:schemeClr>
                </a:solidFill>
              </a:rPr>
              <a:t>кадастровыи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̆ учет недвижимого имущества, выдаче сведений из Единого государственного реестра прав на недвижимое имущество и сделок с ним (ЕГРП) и государственного кадастра недвижимости (ГКН). Таким образом, теперь все наиболее востребованные услуги ведомства доступны в электронном виде.      </a:t>
            </a:r>
            <a:endParaRPr lang="ru-RU" altLang="ru-RU" sz="2600" b="1" dirty="0">
              <a:solidFill>
                <a:schemeClr val="bg2">
                  <a:lumMod val="2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50" y="615950"/>
            <a:ext cx="8712200" cy="391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      В рамках «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дорожнои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̆ карты» Росреестр выполняет комплекс мероприятий по развитию электронных сервисов.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     С 1 июня 2015 года заявителям предоставлена возможность просматривать, получать и копировать сведения из ЕГРП и ГКН в виде электронного документа в режиме реального времени посредством доступа к информационным ресурсам, содержащим сведения ЕГРП и ГКН. 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6250</TotalTime>
  <Words>297</Words>
  <Application>Microsoft Office PowerPoint</Application>
  <PresentationFormat>Экран (16:9)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2013</dc:title>
  <dc:creator>u283</dc:creator>
  <cp:lastModifiedBy>Фондикова Марина Юрьевна</cp:lastModifiedBy>
  <cp:revision>784</cp:revision>
  <cp:lastPrinted>2013-11-05T05:26:52Z</cp:lastPrinted>
  <dcterms:created xsi:type="dcterms:W3CDTF">2013-10-30T11:58:22Z</dcterms:created>
  <dcterms:modified xsi:type="dcterms:W3CDTF">2016-03-24T07:48:45Z</dcterms:modified>
</cp:coreProperties>
</file>